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62"/>
  </p:normalViewPr>
  <p:slideViewPr>
    <p:cSldViewPr snapToGrid="0">
      <p:cViewPr varScale="1">
        <p:scale>
          <a:sx n="109" d="100"/>
          <a:sy n="109" d="100"/>
        </p:scale>
        <p:origin x="5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ECCF0B-183D-634B-021C-189FAA6F9E8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C6E558D-1660-1652-C530-EB688C3393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1D80A87-0356-4302-069E-C21167D31526}"/>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5" name="Espace réservé du pied de page 4">
            <a:extLst>
              <a:ext uri="{FF2B5EF4-FFF2-40B4-BE49-F238E27FC236}">
                <a16:creationId xmlns:a16="http://schemas.microsoft.com/office/drawing/2014/main" id="{C2C93090-DFC2-7636-820F-DDA75A4017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DC736BF-A7E0-6D53-4769-865E9E15ED69}"/>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2061784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5F9310-EE5B-763B-8BC5-80C08608BD0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8B45FFE-5623-45DA-2BBE-1F8E5CFCE34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AFE7546-924E-4DDE-1D90-14074A6383A8}"/>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5" name="Espace réservé du pied de page 4">
            <a:extLst>
              <a:ext uri="{FF2B5EF4-FFF2-40B4-BE49-F238E27FC236}">
                <a16:creationId xmlns:a16="http://schemas.microsoft.com/office/drawing/2014/main" id="{FB36D6DC-AB44-BBF8-5EB9-9A681B1CC1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0CA728-37FB-1863-2F1A-65251184F96F}"/>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2839667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6FD010E-EDFB-502B-81BB-30546AF2865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652BA09-98E7-CB07-FE6D-5D9F385B8F7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823518-551C-8BB1-F923-0978AACF1464}"/>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5" name="Espace réservé du pied de page 4">
            <a:extLst>
              <a:ext uri="{FF2B5EF4-FFF2-40B4-BE49-F238E27FC236}">
                <a16:creationId xmlns:a16="http://schemas.microsoft.com/office/drawing/2014/main" id="{FE3EA989-9B78-2873-687F-318B0C26B2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FDCC51-EE5B-BB3B-EA06-151601983EB3}"/>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27753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582BE4-1900-E3D9-0F1B-CE0E2D50530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3A56DEF-8E64-3DBF-1257-F589336C0E2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8C19926-8A8D-BDC9-1151-BC1203056D93}"/>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5" name="Espace réservé du pied de page 4">
            <a:extLst>
              <a:ext uri="{FF2B5EF4-FFF2-40B4-BE49-F238E27FC236}">
                <a16:creationId xmlns:a16="http://schemas.microsoft.com/office/drawing/2014/main" id="{F9350FF1-0D1A-D847-8274-0C6F7C52468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2E8A1A9-D670-F95D-8359-E568A8611097}"/>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367808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25D900-1E91-F337-8490-1B9F689FEC2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F2B1C1F-DFCD-B6A8-7896-CD3632EA55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64A9E26-B703-2885-2D87-48B4B9FCAAA3}"/>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5" name="Espace réservé du pied de page 4">
            <a:extLst>
              <a:ext uri="{FF2B5EF4-FFF2-40B4-BE49-F238E27FC236}">
                <a16:creationId xmlns:a16="http://schemas.microsoft.com/office/drawing/2014/main" id="{E6B451C2-7D3A-3CC8-141E-1F55D6B412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F9FE22-0593-A251-D5F4-3583A37F709E}"/>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428914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70BE92-043C-8D43-A4EA-ED9F0D44593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F11420B-362C-B683-5784-0734EDFE912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772203F-DC83-DBD9-F852-B2A67E1E5CA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287280C-CC6D-05DA-315F-CB059E7041F2}"/>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6" name="Espace réservé du pied de page 5">
            <a:extLst>
              <a:ext uri="{FF2B5EF4-FFF2-40B4-BE49-F238E27FC236}">
                <a16:creationId xmlns:a16="http://schemas.microsoft.com/office/drawing/2014/main" id="{9E984A02-F0BF-E5CF-28EB-4C585AB493D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ECAFE0C-8688-7B92-3990-A34F9BB88BD7}"/>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2999797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CD696D-BD44-FEC5-4DE0-086ED1A97F5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277C76E-9592-9869-CCA9-29AB9C31A4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EE389EC-A1BD-1FE7-5717-3049429197B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271CCCA-5A39-821F-92B9-DC1E4501E1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6AB8B43-E963-0512-CFCE-FEB21730855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BD0AD30-4A04-3CAE-9F03-0B56B1DDFB7C}"/>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8" name="Espace réservé du pied de page 7">
            <a:extLst>
              <a:ext uri="{FF2B5EF4-FFF2-40B4-BE49-F238E27FC236}">
                <a16:creationId xmlns:a16="http://schemas.microsoft.com/office/drawing/2014/main" id="{A9DE2526-1212-DF55-A2C6-0DD0832BED2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148F0-F1D7-0041-5985-EB57BD2E14AA}"/>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2934142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18C688-1C78-5278-99D2-038DE55731C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3397FEC-030A-2324-385B-20EA31F5816F}"/>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4" name="Espace réservé du pied de page 3">
            <a:extLst>
              <a:ext uri="{FF2B5EF4-FFF2-40B4-BE49-F238E27FC236}">
                <a16:creationId xmlns:a16="http://schemas.microsoft.com/office/drawing/2014/main" id="{6D92B126-A408-B4E3-30ED-76E50B6B69D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55CFF24-2AF2-C7CC-39E9-B621F937468E}"/>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3925391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3C5A580-919D-7EF7-63C3-2185E1262C44}"/>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3" name="Espace réservé du pied de page 2">
            <a:extLst>
              <a:ext uri="{FF2B5EF4-FFF2-40B4-BE49-F238E27FC236}">
                <a16:creationId xmlns:a16="http://schemas.microsoft.com/office/drawing/2014/main" id="{DA1836FF-889B-B045-7301-7415D48CA2C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3F7B3C3-FB3D-5F40-12B3-783A950B58A5}"/>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166011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F1951A-FC9B-0D9D-336A-1A0BD633213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200CC11-70CD-E544-BE88-D55A32918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7587E09-22E2-35B4-0C3D-ECC51EC168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5E17EA7-4F6F-CE61-F905-60CFC3B8C095}"/>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6" name="Espace réservé du pied de page 5">
            <a:extLst>
              <a:ext uri="{FF2B5EF4-FFF2-40B4-BE49-F238E27FC236}">
                <a16:creationId xmlns:a16="http://schemas.microsoft.com/office/drawing/2014/main" id="{E5F17F99-6512-DA96-93C9-9413434410D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DFE2A5-D8DD-033F-54B4-C89F302BF9A8}"/>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303564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F0AA79-E335-A660-DEE2-ED995E25A6A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F571055-A55C-A4C2-F591-BB7D0C8995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E59F66F-BDEA-FEA9-C631-5CD138D6DC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4D420F4-4329-C6A0-0AAB-53E92AC88F4F}"/>
              </a:ext>
            </a:extLst>
          </p:cNvPr>
          <p:cNvSpPr>
            <a:spLocks noGrp="1"/>
          </p:cNvSpPr>
          <p:nvPr>
            <p:ph type="dt" sz="half" idx="10"/>
          </p:nvPr>
        </p:nvSpPr>
        <p:spPr/>
        <p:txBody>
          <a:bodyPr/>
          <a:lstStyle/>
          <a:p>
            <a:fld id="{EA1E761A-F2D6-1F4D-BFCE-92B67A7D76F8}" type="datetimeFigureOut">
              <a:rPr lang="fr-FR" smtClean="0"/>
              <a:t>27/05/2026</a:t>
            </a:fld>
            <a:endParaRPr lang="fr-FR"/>
          </a:p>
        </p:txBody>
      </p:sp>
      <p:sp>
        <p:nvSpPr>
          <p:cNvPr id="6" name="Espace réservé du pied de page 5">
            <a:extLst>
              <a:ext uri="{FF2B5EF4-FFF2-40B4-BE49-F238E27FC236}">
                <a16:creationId xmlns:a16="http://schemas.microsoft.com/office/drawing/2014/main" id="{2D55B9F7-4DDD-A0A8-2CE1-CB60AF75790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84ED14C-A6CD-BE30-E84A-ABDB5C5852D7}"/>
              </a:ext>
            </a:extLst>
          </p:cNvPr>
          <p:cNvSpPr>
            <a:spLocks noGrp="1"/>
          </p:cNvSpPr>
          <p:nvPr>
            <p:ph type="sldNum" sz="quarter" idx="12"/>
          </p:nvPr>
        </p:nvSpPr>
        <p:spPr/>
        <p:txBody>
          <a:bodyPr/>
          <a:lstStyle/>
          <a:p>
            <a:fld id="{1DDD8410-686E-3644-8776-700915C0BFB2}" type="slidenum">
              <a:rPr lang="fr-FR" smtClean="0"/>
              <a:t>‹N°›</a:t>
            </a:fld>
            <a:endParaRPr lang="fr-FR"/>
          </a:p>
        </p:txBody>
      </p:sp>
    </p:spTree>
    <p:extLst>
      <p:ext uri="{BB962C8B-B14F-4D97-AF65-F5344CB8AC3E}">
        <p14:creationId xmlns:p14="http://schemas.microsoft.com/office/powerpoint/2010/main" val="3115178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D7A0FE0-8206-2A80-D950-119926DFA2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F6699E0-A602-23D5-592E-A3D3BC85A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5FC0F2-C389-59A2-EAFA-F7B4DA1893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E761A-F2D6-1F4D-BFCE-92B67A7D76F8}" type="datetimeFigureOut">
              <a:rPr lang="fr-FR" smtClean="0"/>
              <a:t>27/05/2026</a:t>
            </a:fld>
            <a:endParaRPr lang="fr-FR"/>
          </a:p>
        </p:txBody>
      </p:sp>
      <p:sp>
        <p:nvSpPr>
          <p:cNvPr id="5" name="Espace réservé du pied de page 4">
            <a:extLst>
              <a:ext uri="{FF2B5EF4-FFF2-40B4-BE49-F238E27FC236}">
                <a16:creationId xmlns:a16="http://schemas.microsoft.com/office/drawing/2014/main" id="{44120A82-6678-1104-4300-F1EA7DE562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4DCD872-AF27-5B71-2743-9B17A37336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D8410-686E-3644-8776-700915C0BFB2}" type="slidenum">
              <a:rPr lang="fr-FR" smtClean="0"/>
              <a:t>‹N°›</a:t>
            </a:fld>
            <a:endParaRPr lang="fr-FR"/>
          </a:p>
        </p:txBody>
      </p:sp>
    </p:spTree>
    <p:extLst>
      <p:ext uri="{BB962C8B-B14F-4D97-AF65-F5344CB8AC3E}">
        <p14:creationId xmlns:p14="http://schemas.microsoft.com/office/powerpoint/2010/main" val="49721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06C2DA-46D8-1678-238F-BF1AB16607CB}"/>
              </a:ext>
            </a:extLst>
          </p:cNvPr>
          <p:cNvSpPr>
            <a:spLocks noGrp="1"/>
          </p:cNvSpPr>
          <p:nvPr>
            <p:ph type="ctrTitle"/>
          </p:nvPr>
        </p:nvSpPr>
        <p:spPr>
          <a:xfrm>
            <a:off x="1524000" y="1122363"/>
            <a:ext cx="9144000" cy="4985360"/>
          </a:xfrm>
        </p:spPr>
        <p:txBody>
          <a:bodyPr>
            <a:noAutofit/>
          </a:bodyPr>
          <a:lstStyle/>
          <a:p>
            <a:pPr algn="l"/>
            <a:r>
              <a:rPr lang="fr-FR" sz="1100" dirty="0"/>
              <a:t>Qu’est-ce que le PCM?</a:t>
            </a:r>
            <a:br>
              <a:rPr lang="fr-FR" sz="1100" dirty="0"/>
            </a:br>
            <a:r>
              <a:rPr lang="fr-FR" sz="1100" dirty="0"/>
              <a:t>Le panel PCM restaure cette masse thermique désespérément </a:t>
            </a:r>
            <a:br>
              <a:rPr lang="fr-FR" sz="1100" dirty="0"/>
            </a:br>
            <a:r>
              <a:rPr lang="fr-FR" sz="1100" dirty="0"/>
              <a:t>nécessaire dans les bâtiments, mais sans le poids et la présence de carbone </a:t>
            </a:r>
            <a:br>
              <a:rPr lang="fr-FR" sz="1100" dirty="0"/>
            </a:br>
            <a:r>
              <a:rPr lang="fr-FR" sz="1100" dirty="0"/>
              <a:t>et à des coûts considérablement réduits par rapport à d’autres formes de </a:t>
            </a:r>
            <a:br>
              <a:rPr lang="fr-FR" sz="1100" dirty="0"/>
            </a:br>
            <a:r>
              <a:rPr lang="fr-FR" sz="1100" dirty="0"/>
              <a:t>masse. On utilise le « matériau à changement de phase » inorganique </a:t>
            </a:r>
            <a:br>
              <a:rPr lang="fr-FR" sz="1100" dirty="0"/>
            </a:br>
            <a:r>
              <a:rPr lang="fr-FR" sz="1100" dirty="0"/>
              <a:t>vert, le produit est conçu pour répondre aux variations </a:t>
            </a:r>
            <a:br>
              <a:rPr lang="fr-FR" sz="1100" dirty="0"/>
            </a:br>
            <a:r>
              <a:rPr lang="fr-FR" sz="1100" dirty="0"/>
              <a:t>naturelles de température à l’intérieur d’un bâtiment afin d’aider à </a:t>
            </a:r>
            <a:br>
              <a:rPr lang="fr-FR" sz="1100" dirty="0"/>
            </a:br>
            <a:r>
              <a:rPr lang="fr-FR" sz="1100" dirty="0"/>
              <a:t>absorber / libérer l’énergie thermique, ce qui conduit à un plus grand </a:t>
            </a:r>
            <a:br>
              <a:rPr lang="fr-FR" sz="1100" dirty="0"/>
            </a:br>
            <a:r>
              <a:rPr lang="fr-FR" sz="1100" dirty="0"/>
              <a:t>confort, à une réduction de la consommation d’énergie et à une </a:t>
            </a:r>
            <a:br>
              <a:rPr lang="fr-FR" sz="1100" dirty="0"/>
            </a:br>
            <a:r>
              <a:rPr lang="fr-FR" sz="1100" dirty="0"/>
              <a:t>empreinte carbone nettement inférieure. </a:t>
            </a:r>
            <a:br>
              <a:rPr lang="fr-FR" sz="1100" dirty="0"/>
            </a:br>
            <a:r>
              <a:rPr lang="fr-FR" sz="1100" dirty="0"/>
              <a:t>Le panneau combine le confort, la résistance et la performance énergétique </a:t>
            </a:r>
            <a:br>
              <a:rPr lang="fr-FR" sz="1100" dirty="0"/>
            </a:br>
            <a:r>
              <a:rPr lang="fr-FR" sz="1100" dirty="0"/>
              <a:t>des PCM, avec les besoins du client final, Les multiples installations </a:t>
            </a:r>
            <a:br>
              <a:rPr lang="fr-FR" sz="1100" dirty="0"/>
            </a:br>
            <a:r>
              <a:rPr lang="fr-FR" sz="1100" dirty="0"/>
              <a:t>réalisées nous ont permis de continuer à améliorer le produit et le service </a:t>
            </a:r>
            <a:br>
              <a:rPr lang="fr-FR" sz="1100" dirty="0"/>
            </a:br>
            <a:r>
              <a:rPr lang="fr-FR" sz="1100" dirty="0"/>
              <a:t>en faisant des clients nos plus grands innovateurs. </a:t>
            </a:r>
            <a:br>
              <a:rPr lang="fr-FR" sz="1100" dirty="0"/>
            </a:br>
            <a:r>
              <a:rPr lang="fr-FR" sz="1100" dirty="0"/>
              <a:t>Les PCM (Matériaux à Changement de Phase) sont des substances </a:t>
            </a:r>
            <a:br>
              <a:rPr lang="fr-FR" sz="1100" dirty="0"/>
            </a:br>
            <a:r>
              <a:rPr lang="fr-FR" sz="1100" dirty="0"/>
              <a:t>inorganiques (ou à utiliser également organiques), d’origine naturelle qui </a:t>
            </a:r>
            <a:br>
              <a:rPr lang="fr-FR" sz="1100" dirty="0"/>
            </a:br>
            <a:r>
              <a:rPr lang="fr-FR" sz="1100" dirty="0"/>
              <a:t>sont utilisées pour accumuler et libérer de l’énergie thermique pendant la </a:t>
            </a:r>
            <a:br>
              <a:rPr lang="fr-FR" sz="1100" dirty="0"/>
            </a:br>
            <a:r>
              <a:rPr lang="fr-FR" sz="1100" dirty="0"/>
              <a:t>transition de phase entre l’état solide et l’état liquide et vice versa, </a:t>
            </a:r>
            <a:br>
              <a:rPr lang="fr-FR" sz="1100" dirty="0"/>
            </a:br>
            <a:r>
              <a:rPr lang="fr-FR" sz="1100" dirty="0"/>
              <a:t>exploitant ainsi la capacité thermique sensible, mais aussi la capacité de </a:t>
            </a:r>
            <a:br>
              <a:rPr lang="fr-FR" sz="1100" dirty="0"/>
            </a:br>
            <a:r>
              <a:rPr lang="fr-FR" sz="1100" dirty="0"/>
              <a:t>fusion latente. Le PCM a une tendance naturelle à absorber la </a:t>
            </a:r>
            <a:br>
              <a:rPr lang="fr-FR" sz="1100" dirty="0"/>
            </a:br>
            <a:r>
              <a:rPr lang="fr-FR" sz="1100" dirty="0"/>
              <a:t>température ambiante en le stockant pendant plusieurs heures et en le </a:t>
            </a:r>
            <a:br>
              <a:rPr lang="fr-FR" sz="1100" dirty="0"/>
            </a:br>
            <a:r>
              <a:rPr lang="fr-FR" sz="1100" dirty="0"/>
              <a:t>libérant naturellement jusqu’à ce qu’il soit déchargé à la fin de son </a:t>
            </a:r>
            <a:br>
              <a:rPr lang="fr-FR" sz="1100" dirty="0"/>
            </a:br>
            <a:r>
              <a:rPr lang="fr-FR" sz="1100" dirty="0"/>
              <a:t>cycle quotidien. Ce faisant, il est capable de stabiliser et de rendre la </a:t>
            </a:r>
            <a:br>
              <a:rPr lang="fr-FR" sz="1100" dirty="0"/>
            </a:br>
            <a:r>
              <a:rPr lang="fr-FR" sz="1100" dirty="0"/>
              <a:t>température ambiante constante, en remplaçant ou en limitant </a:t>
            </a:r>
            <a:br>
              <a:rPr lang="fr-FR" sz="1100" dirty="0"/>
            </a:br>
            <a:r>
              <a:rPr lang="fr-FR" sz="1100" dirty="0"/>
              <a:t>l’allumage des systèmes (chauffage / refroidissement). </a:t>
            </a:r>
            <a:br>
              <a:rPr lang="fr-FR" sz="1100" dirty="0"/>
            </a:br>
            <a:r>
              <a:rPr lang="fr-FR" sz="1100" dirty="0"/>
              <a:t>TEMPÉRATURE DU MÉLANGE PCM : + 18 22 25 29°C À 70°C</a:t>
            </a:r>
            <a:br>
              <a:rPr lang="fr-FR" sz="1100" dirty="0"/>
            </a:br>
            <a:r>
              <a:rPr lang="fr-FR" sz="1100" dirty="0"/>
              <a:t> SECTEUR FROID : -40 à 00°C</a:t>
            </a:r>
            <a:br>
              <a:rPr lang="fr-FR" sz="1100" dirty="0"/>
            </a:br>
            <a:endParaRPr lang="fr-FR" sz="1100" dirty="0"/>
          </a:p>
        </p:txBody>
      </p:sp>
      <p:pic>
        <p:nvPicPr>
          <p:cNvPr id="9" name="Image 8">
            <a:extLst>
              <a:ext uri="{FF2B5EF4-FFF2-40B4-BE49-F238E27FC236}">
                <a16:creationId xmlns:a16="http://schemas.microsoft.com/office/drawing/2014/main" id="{9005DC53-8876-24BF-A318-DFB90B3D3628}"/>
              </a:ext>
            </a:extLst>
          </p:cNvPr>
          <p:cNvPicPr>
            <a:picLocks noChangeAspect="1"/>
          </p:cNvPicPr>
          <p:nvPr/>
        </p:nvPicPr>
        <p:blipFill>
          <a:blip r:embed="rId2"/>
          <a:stretch>
            <a:fillRect/>
          </a:stretch>
        </p:blipFill>
        <p:spPr>
          <a:xfrm>
            <a:off x="5911850" y="112953"/>
            <a:ext cx="4885104" cy="2606802"/>
          </a:xfrm>
          <a:prstGeom prst="rect">
            <a:avLst/>
          </a:prstGeom>
        </p:spPr>
      </p:pic>
      <p:pic>
        <p:nvPicPr>
          <p:cNvPr id="11" name="Image 10">
            <a:extLst>
              <a:ext uri="{FF2B5EF4-FFF2-40B4-BE49-F238E27FC236}">
                <a16:creationId xmlns:a16="http://schemas.microsoft.com/office/drawing/2014/main" id="{622FD9D3-9C37-3D09-3559-D8D0540B521B}"/>
              </a:ext>
            </a:extLst>
          </p:cNvPr>
          <p:cNvPicPr>
            <a:picLocks noChangeAspect="1"/>
          </p:cNvPicPr>
          <p:nvPr/>
        </p:nvPicPr>
        <p:blipFill>
          <a:blip r:embed="rId3"/>
          <a:stretch>
            <a:fillRect/>
          </a:stretch>
        </p:blipFill>
        <p:spPr>
          <a:xfrm>
            <a:off x="5911850" y="2719754"/>
            <a:ext cx="4193442" cy="4133105"/>
          </a:xfrm>
          <a:prstGeom prst="rect">
            <a:avLst/>
          </a:prstGeom>
        </p:spPr>
      </p:pic>
    </p:spTree>
    <p:extLst>
      <p:ext uri="{BB962C8B-B14F-4D97-AF65-F5344CB8AC3E}">
        <p14:creationId xmlns:p14="http://schemas.microsoft.com/office/powerpoint/2010/main" val="278840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DA8F45-F535-3617-7C7E-C0BF0BA75E66}"/>
              </a:ext>
            </a:extLst>
          </p:cNvPr>
          <p:cNvSpPr>
            <a:spLocks noGrp="1"/>
          </p:cNvSpPr>
          <p:nvPr>
            <p:ph type="title"/>
          </p:nvPr>
        </p:nvSpPr>
        <p:spPr>
          <a:xfrm>
            <a:off x="4700954" y="365125"/>
            <a:ext cx="6652846" cy="5836383"/>
          </a:xfrm>
        </p:spPr>
        <p:txBody>
          <a:bodyPr>
            <a:noAutofit/>
          </a:bodyPr>
          <a:lstStyle/>
          <a:p>
            <a:r>
              <a:rPr lang="fr-FR" sz="1400" dirty="0"/>
              <a:t>Phase Change </a:t>
            </a:r>
            <a:r>
              <a:rPr lang="fr-FR" sz="1400" dirty="0" err="1"/>
              <a:t>Material</a:t>
            </a:r>
            <a:r>
              <a:rPr lang="fr-FR" sz="1400" dirty="0"/>
              <a:t> – Intelligence Thermal Mass</a:t>
            </a:r>
            <a:br>
              <a:rPr lang="fr-FR" sz="1400" dirty="0"/>
            </a:br>
            <a:r>
              <a:rPr lang="fr-FR" sz="1400" dirty="0"/>
              <a:t>Le panneau est un panneau rigide révolutionnaire doté de </a:t>
            </a:r>
            <a:br>
              <a:rPr lang="fr-FR" sz="1400" dirty="0"/>
            </a:br>
            <a:r>
              <a:rPr lang="fr-FR" sz="1400" dirty="0"/>
              <a:t>cellules spécialement conçues contenant le matériau à changement de </a:t>
            </a:r>
            <a:br>
              <a:rPr lang="fr-FR" sz="1400" dirty="0"/>
            </a:br>
            <a:r>
              <a:rPr lang="fr-FR" sz="1400" dirty="0"/>
              <a:t>phase [PCM] le plus performant au monde. </a:t>
            </a:r>
            <a:br>
              <a:rPr lang="fr-FR" sz="1400" dirty="0"/>
            </a:br>
            <a:r>
              <a:rPr lang="fr-FR" sz="1400" dirty="0"/>
              <a:t>UTILISATION:</a:t>
            </a:r>
            <a:br>
              <a:rPr lang="fr-FR" sz="1400" dirty="0"/>
            </a:br>
            <a:r>
              <a:rPr lang="fr-FR" sz="1400" dirty="0"/>
              <a:t>Pose sur le mur, le toit ou le plafond</a:t>
            </a:r>
            <a:br>
              <a:rPr lang="fr-FR" sz="1400" dirty="0"/>
            </a:br>
            <a:r>
              <a:rPr lang="fr-FR" sz="1400" dirty="0"/>
              <a:t>À l’intérieur des faux plafonds ou comme alternative aux panneaux </a:t>
            </a:r>
            <a:br>
              <a:rPr lang="fr-FR" sz="1400" dirty="0"/>
            </a:br>
            <a:r>
              <a:rPr lang="fr-FR" sz="1400" dirty="0"/>
              <a:t>existants</a:t>
            </a:r>
            <a:br>
              <a:rPr lang="fr-FR" sz="1400" dirty="0"/>
            </a:br>
            <a:r>
              <a:rPr lang="fr-FR" sz="1400" dirty="0"/>
              <a:t>Plaques de plâtre stratifiées ou murs équipés</a:t>
            </a:r>
            <a:br>
              <a:rPr lang="fr-FR" sz="1400" dirty="0"/>
            </a:br>
            <a:r>
              <a:rPr lang="fr-FR" sz="1400" dirty="0"/>
              <a:t>Transition énergétique. </a:t>
            </a:r>
            <a:br>
              <a:rPr lang="fr-FR" sz="1400" dirty="0"/>
            </a:br>
            <a:r>
              <a:rPr lang="fr-FR" sz="1400" dirty="0"/>
              <a:t>Le matériau à changement de phase est construit autour </a:t>
            </a:r>
            <a:br>
              <a:rPr lang="fr-FR" sz="1400" dirty="0"/>
            </a:br>
            <a:r>
              <a:rPr lang="fr-FR" sz="1400" dirty="0"/>
              <a:t>d’une propriété fondamentale de la nature: la tendance naturelle des </a:t>
            </a:r>
            <a:br>
              <a:rPr lang="fr-FR" sz="1400" dirty="0"/>
            </a:br>
            <a:r>
              <a:rPr lang="fr-FR" sz="1400" dirty="0"/>
              <a:t>matériaux à absorber la chaleur lorsqu’ils fondent (changement de phase </a:t>
            </a:r>
            <a:br>
              <a:rPr lang="fr-FR" sz="1400" dirty="0"/>
            </a:br>
            <a:r>
              <a:rPr lang="fr-FR" sz="1400" dirty="0"/>
              <a:t>du solide au liquide / gel) et à libérer de la chaleur lorsqu’ils se solidifient </a:t>
            </a:r>
            <a:br>
              <a:rPr lang="fr-FR" sz="1400" dirty="0"/>
            </a:br>
            <a:r>
              <a:rPr lang="fr-FR" sz="1400" dirty="0"/>
              <a:t>(changement de phase du gel liquide / solide). </a:t>
            </a:r>
            <a:br>
              <a:rPr lang="fr-FR" sz="1400" dirty="0"/>
            </a:br>
            <a:r>
              <a:rPr lang="fr-FR" sz="1400" dirty="0"/>
              <a:t>Ces matériaux à changement de phase sont intégrés dans nos </a:t>
            </a:r>
            <a:br>
              <a:rPr lang="fr-FR" sz="1400" dirty="0"/>
            </a:br>
            <a:r>
              <a:rPr lang="fr-FR" sz="1400" dirty="0"/>
              <a:t>panneaux et vont naturellement gérer l’énergie thermique latente, </a:t>
            </a:r>
            <a:br>
              <a:rPr lang="fr-FR" sz="1400" dirty="0"/>
            </a:br>
            <a:r>
              <a:rPr lang="fr-FR" sz="1400" dirty="0"/>
              <a:t>conditionner le bâtiment pendant la journée et libérer de la chaleur la </a:t>
            </a:r>
            <a:br>
              <a:rPr lang="fr-FR" sz="1400" dirty="0"/>
            </a:br>
            <a:r>
              <a:rPr lang="fr-FR" sz="1400" dirty="0"/>
              <a:t>nuit. Nous travaillons pour fournir un confort toute l’année avec des </a:t>
            </a:r>
            <a:br>
              <a:rPr lang="fr-FR" sz="1400" dirty="0"/>
            </a:br>
            <a:r>
              <a:rPr lang="fr-FR" sz="1400" dirty="0"/>
              <a:t>économies de chauffage et de climatisation.</a:t>
            </a:r>
            <a:br>
              <a:rPr lang="fr-FR" sz="1400" dirty="0"/>
            </a:br>
            <a:endParaRPr lang="fr-FR" sz="1400" dirty="0"/>
          </a:p>
        </p:txBody>
      </p:sp>
      <p:pic>
        <p:nvPicPr>
          <p:cNvPr id="5" name="Espace réservé du contenu 4">
            <a:extLst>
              <a:ext uri="{FF2B5EF4-FFF2-40B4-BE49-F238E27FC236}">
                <a16:creationId xmlns:a16="http://schemas.microsoft.com/office/drawing/2014/main" id="{2FF54479-FBFB-86D2-7796-9F1BA7B8827C}"/>
              </a:ext>
            </a:extLst>
          </p:cNvPr>
          <p:cNvPicPr>
            <a:picLocks noGrp="1" noChangeAspect="1"/>
          </p:cNvPicPr>
          <p:nvPr>
            <p:ph idx="1"/>
          </p:nvPr>
        </p:nvPicPr>
        <p:blipFill>
          <a:blip r:embed="rId2"/>
          <a:stretch>
            <a:fillRect/>
          </a:stretch>
        </p:blipFill>
        <p:spPr>
          <a:xfrm>
            <a:off x="280003" y="483211"/>
            <a:ext cx="3425839" cy="4351338"/>
          </a:xfrm>
          <a:prstGeom prst="rect">
            <a:avLst/>
          </a:prstGeom>
        </p:spPr>
      </p:pic>
      <p:pic>
        <p:nvPicPr>
          <p:cNvPr id="7" name="Image 6">
            <a:extLst>
              <a:ext uri="{FF2B5EF4-FFF2-40B4-BE49-F238E27FC236}">
                <a16:creationId xmlns:a16="http://schemas.microsoft.com/office/drawing/2014/main" id="{CE87F2C5-28B4-526F-EF51-339A79DC942C}"/>
              </a:ext>
            </a:extLst>
          </p:cNvPr>
          <p:cNvPicPr>
            <a:picLocks noChangeAspect="1"/>
          </p:cNvPicPr>
          <p:nvPr/>
        </p:nvPicPr>
        <p:blipFill>
          <a:blip r:embed="rId3"/>
          <a:stretch>
            <a:fillRect/>
          </a:stretch>
        </p:blipFill>
        <p:spPr>
          <a:xfrm>
            <a:off x="5952392" y="5129823"/>
            <a:ext cx="4343400" cy="1663700"/>
          </a:xfrm>
          <a:prstGeom prst="rect">
            <a:avLst/>
          </a:prstGeom>
        </p:spPr>
      </p:pic>
    </p:spTree>
    <p:extLst>
      <p:ext uri="{BB962C8B-B14F-4D97-AF65-F5344CB8AC3E}">
        <p14:creationId xmlns:p14="http://schemas.microsoft.com/office/powerpoint/2010/main" val="2697899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0B42298-B8E8-018D-98BB-43F90A98F8A3}"/>
              </a:ext>
            </a:extLst>
          </p:cNvPr>
          <p:cNvSpPr>
            <a:spLocks noGrp="1"/>
          </p:cNvSpPr>
          <p:nvPr>
            <p:ph idx="1"/>
          </p:nvPr>
        </p:nvSpPr>
        <p:spPr>
          <a:xfrm>
            <a:off x="638908" y="325070"/>
            <a:ext cx="5715000" cy="6357083"/>
          </a:xfrm>
        </p:spPr>
        <p:txBody>
          <a:bodyPr>
            <a:normAutofit fontScale="47500" lnSpcReduction="20000"/>
          </a:bodyPr>
          <a:lstStyle/>
          <a:p>
            <a:pPr marL="0" indent="0">
              <a:buNone/>
            </a:pPr>
            <a:r>
              <a:rPr lang="fr-FR" dirty="0"/>
              <a:t>Le </a:t>
            </a:r>
            <a:r>
              <a:rPr lang="fr-FR" dirty="0" err="1"/>
              <a:t>project</a:t>
            </a:r>
            <a:r>
              <a:rPr lang="fr-FR" dirty="0"/>
              <a:t> représente un véritable défi dans le domaine </a:t>
            </a:r>
            <a:r>
              <a:rPr lang="fr-FR" dirty="0" err="1"/>
              <a:t>thermotechnique</a:t>
            </a:r>
            <a:r>
              <a:rPr lang="fr-FR" dirty="0"/>
              <a:t>. </a:t>
            </a:r>
          </a:p>
          <a:p>
            <a:pPr marL="0" indent="0">
              <a:buNone/>
            </a:pPr>
            <a:r>
              <a:rPr lang="fr-FR" dirty="0"/>
              <a:t>L’utilisation de matériaux inorganiques à changement de phase, des </a:t>
            </a:r>
          </a:p>
          <a:p>
            <a:pPr marL="0" indent="0">
              <a:buNone/>
            </a:pPr>
            <a:r>
              <a:rPr lang="fr-FR" dirty="0"/>
              <a:t>solutions dynamiques pour l’accumulation et l’utilisation de l’énergie </a:t>
            </a:r>
          </a:p>
          <a:p>
            <a:pPr marL="0" indent="0">
              <a:buNone/>
            </a:pPr>
            <a:r>
              <a:rPr lang="fr-FR" dirty="0"/>
              <a:t>thermique latente grâce à un stockage PCM innovant tel que des </a:t>
            </a:r>
          </a:p>
          <a:p>
            <a:pPr marL="0" indent="0">
              <a:buNone/>
            </a:pPr>
            <a:r>
              <a:rPr lang="fr-FR" dirty="0"/>
              <a:t>panneaux d’ultra-faible épaisseur pour les couches sur les toits, les sols, les </a:t>
            </a:r>
          </a:p>
          <a:p>
            <a:pPr marL="0" indent="0">
              <a:buNone/>
            </a:pPr>
            <a:r>
              <a:rPr lang="fr-FR" dirty="0"/>
              <a:t>murs et les dalles, plutôt que des batteries thermiques à usage </a:t>
            </a:r>
          </a:p>
          <a:p>
            <a:pPr marL="0" indent="0">
              <a:buNone/>
            </a:pPr>
            <a:r>
              <a:rPr lang="fr-FR" dirty="0"/>
              <a:t>semi-industriel et industriel, des pompes à chaleur innovantes à haute </a:t>
            </a:r>
          </a:p>
          <a:p>
            <a:pPr marL="0" indent="0">
              <a:buNone/>
            </a:pPr>
            <a:r>
              <a:rPr lang="fr-FR" dirty="0"/>
              <a:t>performance, un stockage compact pour le résidentiel et la dernière solution </a:t>
            </a:r>
          </a:p>
          <a:p>
            <a:pPr marL="0" indent="0">
              <a:buNone/>
            </a:pPr>
            <a:r>
              <a:rPr lang="fr-FR" dirty="0"/>
              <a:t>de nos systèmes intégrés que nous avons appelée COPS 9.</a:t>
            </a:r>
          </a:p>
          <a:p>
            <a:pPr marL="0" indent="0">
              <a:buNone/>
            </a:pPr>
            <a:r>
              <a:rPr lang="fr-FR" dirty="0"/>
              <a:t> Un système de solutions techniques qui intègrent dans une enceinte </a:t>
            </a:r>
          </a:p>
          <a:p>
            <a:pPr marL="0" indent="0">
              <a:buNone/>
            </a:pPr>
            <a:r>
              <a:rPr lang="fr-FR" dirty="0"/>
              <a:t>ACTIVE, des énergies renouvelables, des pompes à chaleur à très haut </a:t>
            </a:r>
          </a:p>
          <a:p>
            <a:pPr marL="0" indent="0">
              <a:buNone/>
            </a:pPr>
            <a:r>
              <a:rPr lang="fr-FR" dirty="0"/>
              <a:t>rendement, des modules de climatisation par évaporation, une intelligence </a:t>
            </a:r>
          </a:p>
          <a:p>
            <a:pPr marL="0" indent="0">
              <a:buNone/>
            </a:pPr>
            <a:r>
              <a:rPr lang="fr-FR" dirty="0"/>
              <a:t>artificielle et des systèmes de gestion et de contrôle. </a:t>
            </a:r>
          </a:p>
          <a:p>
            <a:pPr marL="0" indent="0">
              <a:buNone/>
            </a:pPr>
            <a:r>
              <a:rPr lang="fr-FR" dirty="0"/>
              <a:t> </a:t>
            </a:r>
          </a:p>
          <a:p>
            <a:pPr marL="0" indent="0">
              <a:buNone/>
            </a:pPr>
            <a:r>
              <a:rPr lang="fr-FR" dirty="0"/>
              <a:t> Projets réalisés grâce à SIMULATIONS THERMIQUES EN RÉGIME </a:t>
            </a:r>
          </a:p>
          <a:p>
            <a:pPr marL="0" indent="0">
              <a:buNone/>
            </a:pPr>
            <a:r>
              <a:rPr lang="fr-FR" dirty="0"/>
              <a:t>DYNAMIQUE capables de garantir une précision de calcul allant jusqu’à 98%. </a:t>
            </a:r>
          </a:p>
          <a:p>
            <a:pPr marL="0" indent="0">
              <a:buNone/>
            </a:pPr>
            <a:r>
              <a:rPr lang="fr-FR" dirty="0"/>
              <a:t>Une solution unique développée pour être totalement compatible avec les </a:t>
            </a:r>
          </a:p>
          <a:p>
            <a:pPr marL="0" indent="0">
              <a:buNone/>
            </a:pPr>
            <a:r>
              <a:rPr lang="fr-FR" dirty="0"/>
              <a:t>principes de TRANSITION ÉNERGÉTIQUE et d’EMPREINTE CARBONE. </a:t>
            </a:r>
          </a:p>
          <a:p>
            <a:pPr marL="0" indent="0">
              <a:buNone/>
            </a:pPr>
            <a:r>
              <a:rPr lang="fr-FR" dirty="0"/>
              <a:t> Pour compléter le service, nous pouvons gérer les données nécessaires </a:t>
            </a:r>
          </a:p>
          <a:p>
            <a:pPr marL="0" indent="0">
              <a:buNone/>
            </a:pPr>
            <a:r>
              <a:rPr lang="fr-FR" dirty="0"/>
              <a:t>pour générer les paramètres ESG (</a:t>
            </a:r>
            <a:r>
              <a:rPr lang="fr-FR" dirty="0" err="1"/>
              <a:t>Environmental</a:t>
            </a:r>
            <a:r>
              <a:rPr lang="fr-FR" dirty="0"/>
              <a:t> Social </a:t>
            </a:r>
            <a:r>
              <a:rPr lang="fr-FR" dirty="0" err="1"/>
              <a:t>Governance</a:t>
            </a:r>
            <a:r>
              <a:rPr lang="fr-FR" dirty="0"/>
              <a:t>) </a:t>
            </a:r>
          </a:p>
          <a:p>
            <a:pPr marL="0" indent="0">
              <a:buNone/>
            </a:pPr>
            <a:r>
              <a:rPr lang="fr-FR" dirty="0"/>
              <a:t>corrects pour la préparation des rapports de durabilité.</a:t>
            </a:r>
          </a:p>
          <a:p>
            <a:pPr marL="0" indent="0">
              <a:buNone/>
            </a:pPr>
            <a:r>
              <a:rPr lang="fr-FR" dirty="0"/>
              <a:t>UN CHANGEMENT DE PARADIGME DANS LA CONCEPTION, LA </a:t>
            </a:r>
          </a:p>
          <a:p>
            <a:pPr marL="0" indent="0">
              <a:buNone/>
            </a:pPr>
            <a:r>
              <a:rPr lang="fr-FR" dirty="0"/>
              <a:t>CONSTRUCTION ET LA GESTION DE L’ÉNERGIE THERMIQUE POUR LA </a:t>
            </a:r>
          </a:p>
          <a:p>
            <a:pPr marL="0" indent="0">
              <a:buNone/>
            </a:pPr>
            <a:r>
              <a:rPr lang="fr-FR" dirty="0"/>
              <a:t>CLIMATISATION ESTIVALE ET HIVERNALE.</a:t>
            </a:r>
          </a:p>
          <a:p>
            <a:pPr marL="0" indent="0">
              <a:buNone/>
            </a:pPr>
            <a:endParaRPr lang="fr-FR" dirty="0"/>
          </a:p>
        </p:txBody>
      </p:sp>
      <p:sp>
        <p:nvSpPr>
          <p:cNvPr id="4" name="ZoneTexte 3">
            <a:extLst>
              <a:ext uri="{FF2B5EF4-FFF2-40B4-BE49-F238E27FC236}">
                <a16:creationId xmlns:a16="http://schemas.microsoft.com/office/drawing/2014/main" id="{C821BEDC-C65C-3A97-8F9D-EB818F84E64F}"/>
              </a:ext>
            </a:extLst>
          </p:cNvPr>
          <p:cNvSpPr txBox="1"/>
          <p:nvPr/>
        </p:nvSpPr>
        <p:spPr>
          <a:xfrm>
            <a:off x="6224955" y="325070"/>
            <a:ext cx="3552092" cy="5909310"/>
          </a:xfrm>
          <a:prstGeom prst="rect">
            <a:avLst/>
          </a:prstGeom>
          <a:noFill/>
        </p:spPr>
        <p:txBody>
          <a:bodyPr wrap="square" rtlCol="0">
            <a:spAutoFit/>
          </a:bodyPr>
          <a:lstStyle/>
          <a:p>
            <a:r>
              <a:rPr lang="fr-FR" dirty="0"/>
              <a:t>PCM PANNEAU TEMPLOK SUITE - THERMIQUE ACOUSTIQUE</a:t>
            </a:r>
          </a:p>
          <a:p>
            <a:r>
              <a:rPr lang="fr-FR" dirty="0"/>
              <a:t>Qu’est-ce que le PCM?</a:t>
            </a:r>
          </a:p>
          <a:p>
            <a:r>
              <a:rPr lang="fr-FR" dirty="0"/>
              <a:t>Le produit est conçu pour répondre aux variations naturelles de </a:t>
            </a:r>
          </a:p>
          <a:p>
            <a:r>
              <a:rPr lang="fr-FR" dirty="0"/>
              <a:t>température à l’intérieur d’un bâtiment afin d’aider à absorber / libérer l’</a:t>
            </a:r>
          </a:p>
          <a:p>
            <a:r>
              <a:rPr lang="fr-FR" dirty="0"/>
              <a:t>énergie thermique, ce qui conduit à un plus grand confort, à une réduction </a:t>
            </a:r>
          </a:p>
          <a:p>
            <a:r>
              <a:rPr lang="fr-FR" dirty="0"/>
              <a:t>de la consommation d’énergie et à une empreinte carbone nettement </a:t>
            </a:r>
          </a:p>
          <a:p>
            <a:r>
              <a:rPr lang="fr-FR" dirty="0"/>
              <a:t>inférieure. </a:t>
            </a:r>
          </a:p>
          <a:p>
            <a:r>
              <a:rPr lang="fr-FR" dirty="0"/>
              <a:t>C’est un panneau formé d’un matériau à changement de </a:t>
            </a:r>
          </a:p>
          <a:p>
            <a:r>
              <a:rPr lang="fr-FR" dirty="0"/>
              <a:t>phase PCM à des températures de 18°C, 22°C, 25°C, 29°C combiné à un panneau insonorisant de 40 mm, créant ainsi un produit unique. </a:t>
            </a:r>
          </a:p>
          <a:p>
            <a:endParaRPr lang="fr-FR" dirty="0"/>
          </a:p>
        </p:txBody>
      </p:sp>
    </p:spTree>
    <p:extLst>
      <p:ext uri="{BB962C8B-B14F-4D97-AF65-F5344CB8AC3E}">
        <p14:creationId xmlns:p14="http://schemas.microsoft.com/office/powerpoint/2010/main" val="2548825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DFCC66-DF18-0651-49D1-80086E60C7E0}"/>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F7EB9C3C-A9D2-2607-CB5E-2CCF51D570EB}"/>
              </a:ext>
            </a:extLst>
          </p:cNvPr>
          <p:cNvPicPr>
            <a:picLocks noGrp="1" noChangeAspect="1"/>
          </p:cNvPicPr>
          <p:nvPr>
            <p:ph idx="1"/>
          </p:nvPr>
        </p:nvPicPr>
        <p:blipFill>
          <a:blip r:embed="rId2"/>
          <a:stretch>
            <a:fillRect/>
          </a:stretch>
        </p:blipFill>
        <p:spPr>
          <a:xfrm>
            <a:off x="577850" y="2050867"/>
            <a:ext cx="6769100" cy="3314700"/>
          </a:xfrm>
          <a:prstGeom prst="rect">
            <a:avLst/>
          </a:prstGeom>
        </p:spPr>
      </p:pic>
      <p:pic>
        <p:nvPicPr>
          <p:cNvPr id="7" name="Image 6">
            <a:extLst>
              <a:ext uri="{FF2B5EF4-FFF2-40B4-BE49-F238E27FC236}">
                <a16:creationId xmlns:a16="http://schemas.microsoft.com/office/drawing/2014/main" id="{3B3671C8-1DAD-68E3-7C4A-44226B9CA732}"/>
              </a:ext>
            </a:extLst>
          </p:cNvPr>
          <p:cNvPicPr>
            <a:picLocks noChangeAspect="1"/>
          </p:cNvPicPr>
          <p:nvPr/>
        </p:nvPicPr>
        <p:blipFill>
          <a:blip r:embed="rId3"/>
          <a:stretch>
            <a:fillRect/>
          </a:stretch>
        </p:blipFill>
        <p:spPr>
          <a:xfrm>
            <a:off x="7260534" y="1875692"/>
            <a:ext cx="4474754" cy="4379546"/>
          </a:xfrm>
          <a:prstGeom prst="rect">
            <a:avLst/>
          </a:prstGeom>
        </p:spPr>
      </p:pic>
    </p:spTree>
    <p:extLst>
      <p:ext uri="{BB962C8B-B14F-4D97-AF65-F5344CB8AC3E}">
        <p14:creationId xmlns:p14="http://schemas.microsoft.com/office/powerpoint/2010/main" val="25007915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869</Words>
  <Application>Microsoft Macintosh PowerPoint</Application>
  <PresentationFormat>Grand écran</PresentationFormat>
  <Paragraphs>35</Paragraphs>
  <Slides>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vt:i4>
      </vt:variant>
    </vt:vector>
  </HeadingPairs>
  <TitlesOfParts>
    <vt:vector size="8" baseType="lpstr">
      <vt:lpstr>Arial</vt:lpstr>
      <vt:lpstr>Calibri</vt:lpstr>
      <vt:lpstr>Calibri Light</vt:lpstr>
      <vt:lpstr>Thème Office</vt:lpstr>
      <vt:lpstr>Qu’est-ce que le PCM? Le panel PCM restaure cette masse thermique désespérément  nécessaire dans les bâtiments, mais sans le poids et la présence de carbone  et à des coûts considérablement réduits par rapport à d’autres formes de  masse. On utilise le « matériau à changement de phase » inorganique  vert, le produit est conçu pour répondre aux variations  naturelles de température à l’intérieur d’un bâtiment afin d’aider à  absorber / libérer l’énergie thermique, ce qui conduit à un plus grand  confort, à une réduction de la consommation d’énergie et à une  empreinte carbone nettement inférieure.  Le panneau combine le confort, la résistance et la performance énergétique  des PCM, avec les besoins du client final, Les multiples installations  réalisées nous ont permis de continuer à améliorer le produit et le service  en faisant des clients nos plus grands innovateurs.  Les PCM (Matériaux à Changement de Phase) sont des substances  inorganiques (ou à utiliser également organiques), d’origine naturelle qui  sont utilisées pour accumuler et libérer de l’énergie thermique pendant la  transition de phase entre l’état solide et l’état liquide et vice versa,  exploitant ainsi la capacité thermique sensible, mais aussi la capacité de  fusion latente. Le PCM a une tendance naturelle à absorber la  température ambiante en le stockant pendant plusieurs heures et en le  libérant naturellement jusqu’à ce qu’il soit déchargé à la fin de son  cycle quotidien. Ce faisant, il est capable de stabiliser et de rendre la  température ambiante constante, en remplaçant ou en limitant  l’allumage des systèmes (chauffage / refroidissement).  TEMPÉRATURE DU MÉLANGE PCM : + 18 22 25 29°C À 70°C  SECTEUR FROID : -40 à 00°C </vt:lpstr>
      <vt:lpstr>Phase Change Material – Intelligence Thermal Mass Le panneau est un panneau rigide révolutionnaire doté de  cellules spécialement conçues contenant le matériau à changement de  phase [PCM] le plus performant au monde.  UTILISATION: Pose sur le mur, le toit ou le plafond À l’intérieur des faux plafonds ou comme alternative aux panneaux  existants Plaques de plâtre stratifiées ou murs équipés Transition énergétique.  Le matériau à changement de phase est construit autour  d’une propriété fondamentale de la nature: la tendance naturelle des  matériaux à absorber la chaleur lorsqu’ils fondent (changement de phase  du solide au liquide / gel) et à libérer de la chaleur lorsqu’ils se solidifient  (changement de phase du gel liquide / solide).  Ces matériaux à changement de phase sont intégrés dans nos  panneaux et vont naturellement gérer l’énergie thermique latente,  conditionner le bâtiment pendant la journée et libérer de la chaleur la  nuit. Nous travaillons pour fournir un confort toute l’année avec des  économies de chauffage et de climatisation.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BOUVILLE ANTOINE</dc:creator>
  <cp:lastModifiedBy>BOUVILLE ANTOINE</cp:lastModifiedBy>
  <cp:revision>1</cp:revision>
  <dcterms:created xsi:type="dcterms:W3CDTF">2026-05-27T14:17:04Z</dcterms:created>
  <dcterms:modified xsi:type="dcterms:W3CDTF">2026-05-27T14:34:56Z</dcterms:modified>
</cp:coreProperties>
</file>